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2" r:id="rId3"/>
    <p:sldId id="257" r:id="rId4"/>
    <p:sldId id="318" r:id="rId5"/>
    <p:sldId id="320" r:id="rId6"/>
    <p:sldId id="321" r:id="rId7"/>
    <p:sldId id="322" r:id="rId8"/>
    <p:sldId id="258" r:id="rId9"/>
    <p:sldId id="259" r:id="rId10"/>
    <p:sldId id="323" r:id="rId11"/>
    <p:sldId id="291" r:id="rId12"/>
    <p:sldId id="265" r:id="rId13"/>
    <p:sldId id="266" r:id="rId14"/>
    <p:sldId id="261" r:id="rId15"/>
    <p:sldId id="267" r:id="rId16"/>
    <p:sldId id="292" r:id="rId17"/>
    <p:sldId id="327" r:id="rId18"/>
    <p:sldId id="290" r:id="rId19"/>
    <p:sldId id="269" r:id="rId20"/>
    <p:sldId id="293" r:id="rId21"/>
    <p:sldId id="324" r:id="rId22"/>
    <p:sldId id="294" r:id="rId23"/>
    <p:sldId id="295" r:id="rId24"/>
    <p:sldId id="326" r:id="rId25"/>
    <p:sldId id="296" r:id="rId26"/>
    <p:sldId id="297" r:id="rId27"/>
    <p:sldId id="298" r:id="rId28"/>
    <p:sldId id="301" r:id="rId29"/>
    <p:sldId id="299" r:id="rId30"/>
    <p:sldId id="302" r:id="rId31"/>
    <p:sldId id="303" r:id="rId32"/>
    <p:sldId id="304" r:id="rId33"/>
    <p:sldId id="305" r:id="rId34"/>
    <p:sldId id="300" r:id="rId35"/>
    <p:sldId id="325" r:id="rId36"/>
    <p:sldId id="306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3" autoAdjust="0"/>
    <p:restoredTop sz="94667" autoAdjust="0"/>
  </p:normalViewPr>
  <p:slideViewPr>
    <p:cSldViewPr>
      <p:cViewPr>
        <p:scale>
          <a:sx n="66" d="100"/>
          <a:sy n="66" d="100"/>
        </p:scale>
        <p:origin x="-149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8B696-AF9B-4969-9460-F1D572E88D23}" type="datetimeFigureOut">
              <a:rPr lang="pl-PL" smtClean="0"/>
              <a:pPr/>
              <a:t>19.06.2017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529C0-5C7C-429B-9386-DAE823B0329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14542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535FB-D7B9-4F96-8960-CF2EAF44709D}" type="datetimeFigureOut">
              <a:rPr lang="pl-PL" smtClean="0"/>
              <a:pPr/>
              <a:t>19.06.2017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14A0B-2BE1-47A4-9345-3143F59D97D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111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7341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5731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3825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5CF9B-BCC1-41DC-9BE0-94082D88E60A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BE12-C8D0-4E7C-B2D3-C1DCF3BA1F95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A0E9-D1D0-4BEC-8A02-1467BA45F4B4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269ABD-4281-482B-B35C-5CCE6D6BD3F2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AF2A4-C8DD-4D1B-AB00-99A908CC5A84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D20FA-2A51-4804-864B-3FFD4577A39D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097C4-5EFF-40AF-9ACF-A910347913AA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5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8B68-E406-4A82-8BE6-3869CD5CA696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ACFA1-6055-4D9A-8631-FBC53EE93176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F909FC-B7DA-4094-8F90-AE251ADEEAD2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9088-BFF5-4325-A7B5-FF14DFCFEC58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2327F25-4852-46C7-A30F-268FA9DA3401}" type="datetime1">
              <a:rPr lang="pl-PL" smtClean="0"/>
              <a:pPr/>
              <a:t>19.06.2017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2DEB496-B450-4A09-A879-611F5F2797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5000">
    <p:wheel spokes="8"/>
  </p:transition>
  <p:hf sldNum="0"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SDS\Downloads\Israel%20Kamakawiwoole%20-%20Somewhere%20Over%20The%20Rainbow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DS\Desktop\zdj&#281;cia%20do%20projektu\MOV_0306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DS\Downloads\Israel%20Kamakawiwoole%20-%20Somewhere%20Over%20The%20Rainbow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DS\Desktop\zdj&#281;cia%20do%20projektu\MOV_0308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DS\Desktop\zdj&#281;cia%20do%20projektu\MOV_0307.mp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dskruszwica.p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DS\Desktop\zdj&#281;cia%20do%20projektu\MOV_0301.mp4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Slajd_programu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DS\Videos\MOV_0207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7159" y="5072074"/>
            <a:ext cx="8305800" cy="1143000"/>
          </a:xfrm>
        </p:spPr>
        <p:txBody>
          <a:bodyPr/>
          <a:lstStyle/>
          <a:p>
            <a:r>
              <a:rPr lang="pl-PL" dirty="0" smtClean="0"/>
              <a:t>ul. Rynek 22, 88-150 Kruszwica</a:t>
            </a:r>
          </a:p>
          <a:p>
            <a:r>
              <a:rPr lang="pl-PL" dirty="0" smtClean="0"/>
              <a:t>tel. +48 (52) 351 50 95</a:t>
            </a:r>
          </a:p>
          <a:p>
            <a:r>
              <a:rPr lang="pl-PL" dirty="0" smtClean="0"/>
              <a:t>e-mail: sdskruszwica@wp.pl</a:t>
            </a: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3071810"/>
            <a:ext cx="8305800" cy="1981200"/>
          </a:xfrm>
        </p:spPr>
        <p:txBody>
          <a:bodyPr/>
          <a:lstStyle/>
          <a:p>
            <a:r>
              <a:rPr lang="pl-PL" sz="3600" dirty="0" smtClean="0"/>
              <a:t>Środowiskowy Dom Samopomocy</a:t>
            </a:r>
            <a:br>
              <a:rPr lang="pl-PL" sz="3600" dirty="0" smtClean="0"/>
            </a:br>
            <a:r>
              <a:rPr lang="pl-PL" sz="3600" dirty="0" smtClean="0"/>
              <a:t>w Kruszwicy</a:t>
            </a:r>
            <a:endParaRPr lang="pl-PL" sz="36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366815" y="100963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357291" y="107154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857224" y="78579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1571604" y="71435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1724004" y="86675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21" name="Obraz 20" descr="C:\Users\tomczakj\Pictures\logo_pl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642918"/>
            <a:ext cx="2209800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pole tekstowe 22"/>
          <p:cNvSpPr txBox="1"/>
          <p:nvPr/>
        </p:nvSpPr>
        <p:spPr>
          <a:xfrm>
            <a:off x="5143505" y="714356"/>
            <a:ext cx="92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24" name="Obraz 23" descr="her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428604"/>
            <a:ext cx="761795" cy="928693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6357952" y="785795"/>
            <a:ext cx="1357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Gmina Kruszwica</a:t>
            </a:r>
            <a:endParaRPr lang="pl-PL" sz="1200" dirty="0"/>
          </a:p>
        </p:txBody>
      </p:sp>
      <p:pic>
        <p:nvPicPr>
          <p:cNvPr id="26" name="Obraz 25" descr="SD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9" y="1428736"/>
            <a:ext cx="8286808" cy="2330666"/>
          </a:xfrm>
          <a:prstGeom prst="rect">
            <a:avLst/>
          </a:prstGeom>
        </p:spPr>
      </p:pic>
      <p:pic>
        <p:nvPicPr>
          <p:cNvPr id="14" name="Israel Kamakawiwoole - Somewhere Over The Rainbow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286776" y="4286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_030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1472" y="1142984"/>
            <a:ext cx="8001024" cy="4500576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57158" y="357166"/>
            <a:ext cx="83503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trening umiejętności interpersonalnych </a:t>
            </a: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i rozwiązywania problemów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772816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556792"/>
            <a:ext cx="309384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71472" y="500042"/>
            <a:ext cx="7919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Prowadzenie terapii zajęciowej :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285852" y="1500174"/>
            <a:ext cx="671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hortiterapia (ogrodolecznictwo)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388256"/>
            <a:ext cx="4728954" cy="3144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1898" y="2736103"/>
            <a:ext cx="3682627" cy="244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214414" y="1000108"/>
            <a:ext cx="3379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muzykoterapia</a:t>
            </a:r>
            <a:endParaRPr lang="pl-PL" sz="3200" dirty="0"/>
          </a:p>
        </p:txBody>
      </p:sp>
      <p:pic>
        <p:nvPicPr>
          <p:cNvPr id="7" name="Obraz 6" descr="DSC_0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357430"/>
            <a:ext cx="469903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DSC_0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92923" y="2179317"/>
            <a:ext cx="5064095" cy="284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643043" y="1000108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643043" y="157161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142977" y="1142984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1142976" y="928670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000364" y="642918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arteterapia</a:t>
            </a:r>
            <a:endParaRPr lang="pl-PL" sz="3200" dirty="0"/>
          </a:p>
        </p:txBody>
      </p:sp>
      <p:pic>
        <p:nvPicPr>
          <p:cNvPr id="10" name="Obraz 9" descr="DSC_0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4727481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DSC_0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714752"/>
            <a:ext cx="419026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357157" y="285728"/>
            <a:ext cx="878684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l-PL" sz="2000" dirty="0" smtClean="0"/>
          </a:p>
          <a:p>
            <a:pPr lvl="0"/>
            <a:endParaRPr lang="pl-PL" sz="2000" dirty="0" smtClean="0"/>
          </a:p>
          <a:p>
            <a:pPr algn="ctr">
              <a:lnSpc>
                <a:spcPct val="150000"/>
              </a:lnSpc>
            </a:pP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28860" y="642918"/>
            <a:ext cx="354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terapia ruchem</a:t>
            </a:r>
            <a:endParaRPr lang="pl-PL" sz="3200" dirty="0"/>
          </a:p>
        </p:txBody>
      </p:sp>
      <p:pic>
        <p:nvPicPr>
          <p:cNvPr id="10" name="Obraz 9" descr="DSC_0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28736"/>
            <a:ext cx="3000396" cy="4512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DSC_0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214554"/>
            <a:ext cx="4429124" cy="2944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071538" y="857232"/>
            <a:ext cx="2515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ludoterpia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046" y="2132856"/>
            <a:ext cx="3744416" cy="248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851556"/>
            <a:ext cx="3528392" cy="235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9481" y="3573016"/>
            <a:ext cx="4201462" cy="280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srael Kamakawiwoole - Somewhere Over The Rainbow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286776" y="4286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714612" y="714356"/>
            <a:ext cx="3007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biblioterapia</a:t>
            </a:r>
            <a:endParaRPr lang="pl-PL" sz="3200" dirty="0"/>
          </a:p>
        </p:txBody>
      </p:sp>
      <p:pic>
        <p:nvPicPr>
          <p:cNvPr id="4" name="Obraz 3" descr="DSC_0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533403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DSC_0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3763866"/>
            <a:ext cx="5000660" cy="28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0" y="428604"/>
            <a:ext cx="91440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l-PL" sz="2000" dirty="0" smtClean="0"/>
          </a:p>
          <a:p>
            <a:pPr lvl="0"/>
            <a:endParaRPr lang="pl-PL" sz="2000" dirty="0" smtClean="0"/>
          </a:p>
          <a:p>
            <a:pPr algn="ctr">
              <a:lnSpc>
                <a:spcPct val="150000"/>
              </a:lnSpc>
            </a:pP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2928926" y="642918"/>
            <a:ext cx="2821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ergoterapia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628800"/>
            <a:ext cx="2374362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462472"/>
            <a:ext cx="3027755" cy="455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1735575"/>
            <a:ext cx="232779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285852" y="428604"/>
            <a:ext cx="57679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możliwość korzystania </a:t>
            </a:r>
          </a:p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z sali doświadczania świata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492896"/>
            <a:ext cx="4956043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505822"/>
            <a:ext cx="2736304" cy="486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643041" y="1428736"/>
            <a:ext cx="59293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/>
              <a:t>Działalność </a:t>
            </a:r>
          </a:p>
          <a:p>
            <a:pPr algn="ctr"/>
            <a:r>
              <a:rPr lang="pl-PL" sz="4800" dirty="0" smtClean="0"/>
              <a:t>Środowiskowego </a:t>
            </a:r>
          </a:p>
          <a:p>
            <a:pPr algn="ctr"/>
            <a:r>
              <a:rPr lang="pl-PL" sz="4800" dirty="0" smtClean="0"/>
              <a:t>Domu Samopomocy </a:t>
            </a:r>
          </a:p>
          <a:p>
            <a:pPr algn="ctr"/>
            <a:r>
              <a:rPr lang="pl-PL" sz="4800" dirty="0" smtClean="0"/>
              <a:t>w Kruszwicy</a:t>
            </a:r>
            <a:endParaRPr lang="pl-PL" sz="48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85786" y="857232"/>
            <a:ext cx="6848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Poprawa jakości życia uczestników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42088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446200"/>
            <a:ext cx="3712333" cy="494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_030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571480"/>
            <a:ext cx="8261098" cy="5857916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57158" y="285728"/>
            <a:ext cx="762009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Zapewnienie uczestnikom wsparcia</a:t>
            </a:r>
          </a:p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poprzez podtrzymywanie i rozwijanie </a:t>
            </a:r>
          </a:p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umiejętności niezbędnych</a:t>
            </a:r>
          </a:p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do samodzielnego życia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2285992"/>
            <a:ext cx="2471431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_0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643182"/>
            <a:ext cx="4572032" cy="303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85721" y="428604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l-PL" dirty="0" smtClean="0"/>
              <a:t>	</a:t>
            </a:r>
            <a:endParaRPr lang="pl-PL" sz="2000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2214546" y="357166"/>
            <a:ext cx="48556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Pomoc w poprawnych </a:t>
            </a:r>
          </a:p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kontaktach społecznych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7" y="1844824"/>
            <a:ext cx="3711356" cy="2783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9677" y="2780928"/>
            <a:ext cx="4555728" cy="341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_030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282" y="785794"/>
            <a:ext cx="8715468" cy="490245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00166" y="500042"/>
            <a:ext cx="569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Poradnictwo psychologiczne</a:t>
            </a:r>
            <a:endParaRPr lang="pl-PL" sz="32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928662" y="1428736"/>
            <a:ext cx="72253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3 razy w tygodniu</a:t>
            </a:r>
          </a:p>
          <a:p>
            <a:pPr algn="ctr"/>
            <a:r>
              <a:rPr lang="pl-PL" sz="3200" dirty="0" smtClean="0"/>
              <a:t> uczestnicy mogą skorzystać </a:t>
            </a:r>
          </a:p>
          <a:p>
            <a:pPr algn="ctr"/>
            <a:r>
              <a:rPr lang="pl-PL" sz="3200" dirty="0" smtClean="0"/>
              <a:t>ze wsparcia i porad psychologa. </a:t>
            </a:r>
          </a:p>
          <a:p>
            <a:pPr algn="ctr"/>
            <a:r>
              <a:rPr lang="pl-PL" sz="3200" dirty="0" smtClean="0"/>
              <a:t>Wspólne rozwiązywanie problemów </a:t>
            </a:r>
          </a:p>
          <a:p>
            <a:pPr algn="ctr"/>
            <a:r>
              <a:rPr lang="pl-PL" sz="3200" dirty="0" smtClean="0"/>
              <a:t>sprzyja analizie </a:t>
            </a:r>
          </a:p>
          <a:p>
            <a:pPr algn="ctr"/>
            <a:r>
              <a:rPr lang="pl-PL" sz="3200" dirty="0" smtClean="0"/>
              <a:t>trudnych sytuacji życiowych </a:t>
            </a:r>
          </a:p>
          <a:p>
            <a:pPr algn="ctr"/>
            <a:r>
              <a:rPr lang="pl-PL" sz="3200" dirty="0" smtClean="0"/>
              <a:t>i poszukiwania optymalnych rozwiązań.</a:t>
            </a:r>
          </a:p>
          <a:p>
            <a:pPr algn="ctr"/>
            <a:r>
              <a:rPr lang="pl-PL" sz="3200" dirty="0" smtClean="0"/>
              <a:t>Nikt nie pozostaje sam na sam </a:t>
            </a:r>
          </a:p>
          <a:p>
            <a:pPr algn="ctr"/>
            <a:r>
              <a:rPr lang="pl-PL" sz="3200" dirty="0" smtClean="0"/>
              <a:t>ze swoimi problemami.</a:t>
            </a:r>
            <a:endParaRPr lang="pl-PL" sz="32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14348" y="857232"/>
            <a:ext cx="3750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Promocja zdrowia 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5497" y="2461910"/>
            <a:ext cx="3903767" cy="219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301" y="1430989"/>
            <a:ext cx="2252849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013611" y="3212976"/>
            <a:ext cx="1625404" cy="288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928662" y="1285860"/>
            <a:ext cx="70693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dirty="0" smtClean="0"/>
              <a:t>„Jesteśmy wśród Was”</a:t>
            </a:r>
          </a:p>
          <a:p>
            <a:pPr algn="ctr"/>
            <a:r>
              <a:rPr lang="pl-PL" sz="3600" dirty="0" smtClean="0"/>
              <a:t>Projekt realizowany przez </a:t>
            </a:r>
          </a:p>
          <a:p>
            <a:pPr algn="ctr"/>
            <a:r>
              <a:rPr lang="pl-PL" sz="3600" dirty="0" smtClean="0"/>
              <a:t>Środowiskowy Dom Samopomocy </a:t>
            </a:r>
          </a:p>
          <a:p>
            <a:pPr algn="ctr"/>
            <a:r>
              <a:rPr lang="pl-PL" sz="3600" dirty="0" smtClean="0"/>
              <a:t>w Kruszwicy</a:t>
            </a:r>
          </a:p>
          <a:p>
            <a:pPr algn="ctr"/>
            <a:r>
              <a:rPr lang="pl-PL" sz="3600" dirty="0" smtClean="0"/>
              <a:t>W ramach  programu </a:t>
            </a:r>
          </a:p>
          <a:p>
            <a:pPr algn="ctr"/>
            <a:r>
              <a:rPr lang="pl-PL" sz="3600" dirty="0" smtClean="0"/>
              <a:t>„Oparcie społeczne </a:t>
            </a:r>
          </a:p>
          <a:p>
            <a:pPr algn="ctr"/>
            <a:r>
              <a:rPr lang="pl-PL" sz="3600" dirty="0" smtClean="0"/>
              <a:t>dla osób </a:t>
            </a:r>
          </a:p>
          <a:p>
            <a:pPr algn="ctr"/>
            <a:r>
              <a:rPr lang="pl-PL" sz="3600" dirty="0" smtClean="0"/>
              <a:t>z zaburzeniami psychicznymi”</a:t>
            </a:r>
            <a:endParaRPr lang="pl-PL" sz="36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214414" y="6072206"/>
            <a:ext cx="633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</a:t>
            </a:r>
          </a:p>
          <a:p>
            <a:pPr algn="ctr"/>
            <a:r>
              <a:rPr lang="pl-PL" sz="1400" dirty="0" smtClean="0"/>
              <a:t> „Oparcie społeczne dla osób z zaburzeniami psychicznymi” – edycja 2017</a:t>
            </a:r>
            <a:endParaRPr lang="pl-PL" sz="1400" dirty="0"/>
          </a:p>
        </p:txBody>
      </p:sp>
      <p:pic>
        <p:nvPicPr>
          <p:cNvPr id="10" name="Obraz 9" descr="ministerswto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85728"/>
            <a:ext cx="2286016" cy="1071570"/>
          </a:xfrm>
          <a:prstGeom prst="rect">
            <a:avLst/>
          </a:prstGeom>
        </p:spPr>
      </p:pic>
      <p:pic>
        <p:nvPicPr>
          <p:cNvPr id="11" name="Obraz 10" descr="her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57166"/>
            <a:ext cx="820395" cy="100013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143636" y="642918"/>
            <a:ext cx="1740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Gmina Kruszwica</a:t>
            </a:r>
            <a:endParaRPr lang="pl-PL" sz="16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00100" y="1071546"/>
            <a:ext cx="7627601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400" dirty="0" smtClean="0"/>
          </a:p>
          <a:p>
            <a:r>
              <a:rPr lang="pl-PL" sz="2400" dirty="0" smtClean="0"/>
              <a:t>Cele projektu:</a:t>
            </a:r>
          </a:p>
          <a:p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 aktywizacja społeczna i fizyczna osób z zaburzeniami,</a:t>
            </a:r>
          </a:p>
          <a:p>
            <a:pPr>
              <a:buFont typeface="Wingdings" pitchFamily="2" charset="2"/>
              <a:buChar char="Ø"/>
            </a:pPr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 poprawa jakości usług świadczonych osobom </a:t>
            </a:r>
          </a:p>
          <a:p>
            <a:r>
              <a:rPr lang="pl-PL" sz="2400" dirty="0" smtClean="0"/>
              <a:t>    z zaburzeniami psychicznymi,</a:t>
            </a:r>
          </a:p>
          <a:p>
            <a:pPr>
              <a:buFont typeface="Wingdings" pitchFamily="2" charset="2"/>
              <a:buChar char="Ø"/>
            </a:pPr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 integracja ze społecznością lokalną,</a:t>
            </a:r>
          </a:p>
          <a:p>
            <a:pPr>
              <a:buFont typeface="Wingdings" pitchFamily="2" charset="2"/>
              <a:buChar char="Ø"/>
            </a:pPr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 wsparcie dla ich rodzin.</a:t>
            </a:r>
          </a:p>
          <a:p>
            <a:pPr>
              <a:buFont typeface="Wingdings" pitchFamily="2" charset="2"/>
              <a:buChar char="Ø"/>
            </a:pPr>
            <a:endParaRPr lang="pl-PL" dirty="0"/>
          </a:p>
        </p:txBody>
      </p:sp>
      <p:pic>
        <p:nvPicPr>
          <p:cNvPr id="5" name="Obraz 4" descr="ministerswto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285728"/>
            <a:ext cx="2286016" cy="1071570"/>
          </a:xfrm>
          <a:prstGeom prst="rect">
            <a:avLst/>
          </a:prstGeom>
        </p:spPr>
      </p:pic>
      <p:pic>
        <p:nvPicPr>
          <p:cNvPr id="6" name="Obraz 5" descr="her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57166"/>
            <a:ext cx="820395" cy="100013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5786446" y="642918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Gmina Kruszwica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571604" y="6000768"/>
            <a:ext cx="633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</a:t>
            </a:r>
          </a:p>
          <a:p>
            <a:pPr algn="ctr"/>
            <a:r>
              <a:rPr lang="pl-PL" sz="1400" dirty="0" smtClean="0"/>
              <a:t>„Oparcie społeczne dla osób z zaburzeniami psychicznymi” – edycja 2017</a:t>
            </a:r>
            <a:endParaRPr lang="pl-PL" sz="14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71472" y="1571612"/>
            <a:ext cx="5521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Od maja 2017r. ruszyliśmy z następującymi zadaniami:</a:t>
            </a:r>
          </a:p>
        </p:txBody>
      </p:sp>
      <p:pic>
        <p:nvPicPr>
          <p:cNvPr id="7" name="Obraz 6" descr="ministerswto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285728"/>
            <a:ext cx="2286016" cy="1071570"/>
          </a:xfrm>
          <a:prstGeom prst="rect">
            <a:avLst/>
          </a:prstGeom>
        </p:spPr>
      </p:pic>
      <p:pic>
        <p:nvPicPr>
          <p:cNvPr id="8" name="Obraz 7" descr="her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57166"/>
            <a:ext cx="820395" cy="100013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5786446" y="642918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Gmina Kruszwica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000100" y="6072206"/>
            <a:ext cx="633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</a:t>
            </a:r>
          </a:p>
          <a:p>
            <a:pPr algn="ctr"/>
            <a:r>
              <a:rPr lang="pl-PL" sz="1400" dirty="0" smtClean="0"/>
              <a:t>„Oparcie  społeczne dla osób z zaburzeniami psychicznymi” – edycja 2017</a:t>
            </a:r>
            <a:endParaRPr lang="pl-PL" sz="14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42910" y="2500306"/>
            <a:ext cx="596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Kujawska Liga Bilarda Osób Niepełnosprawnych (KLBON)</a:t>
            </a:r>
            <a:endParaRPr lang="pl-PL" dirty="0"/>
          </a:p>
        </p:txBody>
      </p:sp>
      <p:pic>
        <p:nvPicPr>
          <p:cNvPr id="13" name="Obraz 12" descr="DSC_5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857496"/>
            <a:ext cx="408282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DSC_54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857496"/>
            <a:ext cx="397538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-1500230" y="1357298"/>
            <a:ext cx="108471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treningi umiejętności praktycznych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57158" y="428604"/>
            <a:ext cx="8236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Prowadzenie treningów :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Obraz 8" descr="DSC_0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1" y="2714620"/>
            <a:ext cx="419026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DSC_03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5" y="2285994"/>
            <a:ext cx="2517431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inisterswto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85728"/>
            <a:ext cx="2214578" cy="1038083"/>
          </a:xfrm>
          <a:prstGeom prst="rect">
            <a:avLst/>
          </a:prstGeom>
        </p:spPr>
      </p:pic>
      <p:pic>
        <p:nvPicPr>
          <p:cNvPr id="5" name="Obraz 4" descr="her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57166"/>
            <a:ext cx="820395" cy="1000132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786446" y="571480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Gmina Kruszwica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71472" y="1643050"/>
            <a:ext cx="7420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Otwarta grupa wsparcia dla rodzin osób </a:t>
            </a:r>
          </a:p>
          <a:p>
            <a:r>
              <a:rPr lang="pl-PL" sz="2400" dirty="0" smtClean="0"/>
              <a:t>z zaburzeniami psychicznymi – pomoc psychologiczna</a:t>
            </a:r>
            <a:endParaRPr lang="pl-PL" sz="2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142976" y="6072206"/>
            <a:ext cx="633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</a:t>
            </a:r>
          </a:p>
          <a:p>
            <a:pPr algn="ctr"/>
            <a:r>
              <a:rPr lang="pl-PL" sz="1400" dirty="0" smtClean="0"/>
              <a:t>„Oparcie społeczne dla osób z zaburzeniami psychicznymi” – edycja 2017</a:t>
            </a:r>
            <a:endParaRPr lang="pl-PL" sz="14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428596" y="2714620"/>
            <a:ext cx="8430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Za nami dwa spotkania z rodzicami oraz opiekunami uczestników. </a:t>
            </a:r>
          </a:p>
          <a:p>
            <a:r>
              <a:rPr lang="pl-PL" sz="2400" dirty="0" smtClean="0"/>
              <a:t>Rodziny miały możliwość skorzystania z: </a:t>
            </a:r>
          </a:p>
          <a:p>
            <a:endParaRPr lang="pl-PL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400" dirty="0" smtClean="0"/>
              <a:t> pomocy psychologa,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400" dirty="0" smtClean="0"/>
              <a:t> wymiany swoich doświadczeń,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2400" dirty="0" smtClean="0"/>
              <a:t>oraz budowania własnej sieci samopomocy.  </a:t>
            </a:r>
            <a:endParaRPr lang="pl-PL" sz="24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ministerswto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85728"/>
            <a:ext cx="2214578" cy="1038083"/>
          </a:xfrm>
          <a:prstGeom prst="rect">
            <a:avLst/>
          </a:prstGeom>
        </p:spPr>
      </p:pic>
      <p:pic>
        <p:nvPicPr>
          <p:cNvPr id="6" name="Obraz 5" descr="her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57166"/>
            <a:ext cx="820395" cy="1000132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5786446" y="571480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Gmina Kruszwica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428728" y="1428736"/>
            <a:ext cx="58619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smtClean="0"/>
              <a:t>Punkt konsultacyjno – informacyjny </a:t>
            </a:r>
          </a:p>
          <a:p>
            <a:pPr algn="ctr"/>
            <a:r>
              <a:rPr lang="pl-PL" sz="2800" dirty="0" smtClean="0"/>
              <a:t>do spraw niepełnosprawności </a:t>
            </a:r>
            <a:endParaRPr lang="pl-PL" sz="2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000100" y="6143644"/>
            <a:ext cx="638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 </a:t>
            </a:r>
          </a:p>
          <a:p>
            <a:pPr algn="ctr"/>
            <a:r>
              <a:rPr lang="pl-PL" sz="1400" dirty="0" smtClean="0"/>
              <a:t>„Oparcie społeczne dla osób z zaburzeniami psychicznymi” – edycja 2017</a:t>
            </a:r>
            <a:endParaRPr lang="pl-PL" sz="1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6" y="2357430"/>
            <a:ext cx="2117336" cy="376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357158" y="3143248"/>
            <a:ext cx="2896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sz="2000" dirty="0" smtClean="0"/>
              <a:t>Pomoc w wypełnianiu </a:t>
            </a:r>
          </a:p>
          <a:p>
            <a:r>
              <a:rPr lang="pl-PL" sz="2000" dirty="0" smtClean="0"/>
              <a:t>    druków</a:t>
            </a:r>
            <a:endParaRPr lang="pl-PL" sz="20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429256" y="3143248"/>
            <a:ext cx="34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sz="2000" dirty="0" smtClean="0"/>
              <a:t> Informacja nt. korzystania </a:t>
            </a:r>
          </a:p>
          <a:p>
            <a:r>
              <a:rPr lang="pl-PL" sz="2000" dirty="0" smtClean="0"/>
              <a:t>    ze świadczeń</a:t>
            </a:r>
            <a:endParaRPr lang="pl-PL" sz="2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214414" y="4429132"/>
            <a:ext cx="121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dirty="0" smtClean="0"/>
              <a:t> </a:t>
            </a:r>
            <a:r>
              <a:rPr lang="pl-PL" sz="2000" dirty="0" smtClean="0"/>
              <a:t>Porady</a:t>
            </a:r>
            <a:endParaRPr lang="pl-PL" sz="20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357818" y="4572008"/>
            <a:ext cx="346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l-PL" dirty="0" smtClean="0"/>
              <a:t> </a:t>
            </a:r>
            <a:r>
              <a:rPr lang="pl-PL" sz="2000" dirty="0" smtClean="0"/>
              <a:t>Rozwiązywanie problemów</a:t>
            </a:r>
            <a:endParaRPr lang="pl-PL" sz="20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429388" y="714356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Gmina Kruszwica</a:t>
            </a:r>
            <a:endParaRPr lang="pl-PL" dirty="0"/>
          </a:p>
        </p:txBody>
      </p:sp>
      <p:pic>
        <p:nvPicPr>
          <p:cNvPr id="6" name="Obraz 5" descr="ministerswto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428604"/>
            <a:ext cx="2214578" cy="1038083"/>
          </a:xfrm>
          <a:prstGeom prst="rect">
            <a:avLst/>
          </a:prstGeom>
        </p:spPr>
      </p:pic>
      <p:pic>
        <p:nvPicPr>
          <p:cNvPr id="7" name="Obraz 6" descr="her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428604"/>
            <a:ext cx="820395" cy="100013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714612" y="1857364"/>
            <a:ext cx="3690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Akcja dostaję – oddaję </a:t>
            </a:r>
            <a:endParaRPr lang="pl-PL" sz="2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57224" y="2643182"/>
            <a:ext cx="75601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/>
              <a:t>Skorzystało z niej do tej pory kilka osób </a:t>
            </a:r>
          </a:p>
          <a:p>
            <a:pPr algn="ctr"/>
            <a:r>
              <a:rPr lang="pl-PL" sz="2000" dirty="0" smtClean="0"/>
              <a:t>zamieszkujących na terenie Gminy Kruszwica.</a:t>
            </a:r>
          </a:p>
          <a:p>
            <a:pPr algn="ctr"/>
            <a:r>
              <a:rPr lang="pl-PL" sz="2000" dirty="0" smtClean="0"/>
              <a:t>Nasi nowi przyjaciele </a:t>
            </a:r>
          </a:p>
          <a:p>
            <a:pPr algn="ctr"/>
            <a:r>
              <a:rPr lang="pl-PL" sz="2000" dirty="0" smtClean="0"/>
              <a:t>nie tylko potrzebują pomocy </a:t>
            </a:r>
          </a:p>
          <a:p>
            <a:pPr algn="ctr"/>
            <a:r>
              <a:rPr lang="pl-PL" sz="2000" dirty="0" smtClean="0"/>
              <a:t>przy codziennych czynnościach (zakupy, sprzątanie itp.),</a:t>
            </a:r>
          </a:p>
          <a:p>
            <a:pPr algn="ctr"/>
            <a:r>
              <a:rPr lang="pl-PL" sz="2000" dirty="0"/>
              <a:t>l</a:t>
            </a:r>
            <a:r>
              <a:rPr lang="pl-PL" sz="2000" dirty="0" smtClean="0"/>
              <a:t>ecz cieszy ich kontakt i przebywanie z drugim człowiekiem. </a:t>
            </a:r>
          </a:p>
          <a:p>
            <a:pPr algn="ctr"/>
            <a:r>
              <a:rPr lang="pl-PL" sz="2000" dirty="0" smtClean="0"/>
              <a:t>Uczestnicy chętnie pomagają  osobom, które potrzebują wsparcia . </a:t>
            </a:r>
          </a:p>
          <a:p>
            <a:pPr algn="ctr"/>
            <a:r>
              <a:rPr lang="pl-PL" sz="2000" dirty="0" smtClean="0"/>
              <a:t>Czują się potrzebni i mogą się realizować.</a:t>
            </a:r>
          </a:p>
          <a:p>
            <a:pPr algn="ctr"/>
            <a:r>
              <a:rPr lang="pl-PL" sz="2000" dirty="0" smtClean="0"/>
              <a:t> Czekają na następne wyjścia z niecierpliwością.</a:t>
            </a:r>
            <a:endParaRPr lang="pl-PL" sz="20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548541" y="6034179"/>
            <a:ext cx="633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</a:t>
            </a:r>
          </a:p>
          <a:p>
            <a:pPr algn="ctr"/>
            <a:r>
              <a:rPr lang="pl-PL" sz="1400" dirty="0" smtClean="0"/>
              <a:t>„Oparcie społeczne dla osób z zaburzeniami psychicznymi” – edycja 2017</a:t>
            </a:r>
            <a:endParaRPr lang="pl-PL" sz="14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er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428604"/>
            <a:ext cx="820395" cy="1000132"/>
          </a:xfrm>
          <a:prstGeom prst="rect">
            <a:avLst/>
          </a:prstGeom>
        </p:spPr>
      </p:pic>
      <p:pic>
        <p:nvPicPr>
          <p:cNvPr id="5" name="Obraz 4" descr="ministerswto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28604"/>
            <a:ext cx="2214578" cy="1038083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072198" y="714356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Gmina Kruszwica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6293" y="1704870"/>
            <a:ext cx="1987724" cy="353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1922" y="2204864"/>
            <a:ext cx="2216845" cy="394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556793"/>
            <a:ext cx="214673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3225825" y="1428736"/>
            <a:ext cx="2631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/>
              <a:t>Akcja dostaję – oddaję</a:t>
            </a:r>
          </a:p>
          <a:p>
            <a:pPr algn="ctr"/>
            <a:r>
              <a:rPr lang="pl-PL" sz="2000" dirty="0"/>
              <a:t>p</a:t>
            </a:r>
            <a:r>
              <a:rPr lang="pl-PL" sz="2000" dirty="0" smtClean="0"/>
              <a:t>omoc w ogrodzie</a:t>
            </a:r>
            <a:endParaRPr lang="pl-PL" sz="2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115616" y="6145922"/>
            <a:ext cx="633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</a:t>
            </a:r>
          </a:p>
          <a:p>
            <a:pPr algn="ctr"/>
            <a:r>
              <a:rPr lang="pl-PL" sz="1400" dirty="0" smtClean="0"/>
              <a:t>„Oparcie społeczne dla osób z zaburzeniami psychicznymi: - edycja 2017</a:t>
            </a:r>
            <a:endParaRPr lang="pl-PL" sz="14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68527" y="1646943"/>
            <a:ext cx="751404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Mamy do zrealizowania jeszcze w projekcie:</a:t>
            </a: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 Szkolenia, warsztaty;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Drzwi otwarte naszej placówki;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Przegląd artystyczny „Kruszwickie Echa”;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Piknik integracyjny;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Rajd rowerowy;</a:t>
            </a:r>
          </a:p>
          <a:p>
            <a:r>
              <a:rPr lang="pl-PL" dirty="0" smtClean="0"/>
              <a:t> </a:t>
            </a:r>
          </a:p>
          <a:p>
            <a:r>
              <a:rPr lang="pl-PL" dirty="0" smtClean="0"/>
              <a:t>Oraz ciąg dalszy podjętych już działań:</a:t>
            </a:r>
          </a:p>
          <a:p>
            <a:endParaRPr lang="pl-PL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Otwarta grupa wsparcia dla rodzin osób z zaburzeniami psychicznymi;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Punkt Konsultacyjno – Informacyjny ds. niepełnosprawności;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Akcja dostaję – oddaję;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Liga bilardowa osób niepełnosprawnych;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Rozbudowa strony internetowej: </a:t>
            </a:r>
            <a:r>
              <a:rPr lang="pl-PL" b="1" dirty="0" smtClean="0">
                <a:hlinkClick r:id="rId2"/>
              </a:rPr>
              <a:t>www.sdskruszwica.pl</a:t>
            </a:r>
            <a:r>
              <a:rPr lang="pl-PL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endParaRPr lang="pl-PL" dirty="0"/>
          </a:p>
        </p:txBody>
      </p:sp>
      <p:pic>
        <p:nvPicPr>
          <p:cNvPr id="3" name="Obraz 2" descr="ministerswto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28604"/>
            <a:ext cx="2214578" cy="1038083"/>
          </a:xfrm>
          <a:prstGeom prst="rect">
            <a:avLst/>
          </a:prstGeom>
        </p:spPr>
      </p:pic>
      <p:pic>
        <p:nvPicPr>
          <p:cNvPr id="4" name="Obraz 3" descr="her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428604"/>
            <a:ext cx="820395" cy="100013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106775" y="692696"/>
            <a:ext cx="193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Gmina Kruszwica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331640" y="6093296"/>
            <a:ext cx="6339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Zadanie finansowane w 80% przez Ministra Rodziny, Pracy i Polityki Społecznej</a:t>
            </a:r>
          </a:p>
          <a:p>
            <a:pPr algn="ctr"/>
            <a:r>
              <a:rPr lang="pl-PL" sz="1400" dirty="0" smtClean="0"/>
              <a:t>„Oparcie społeczne dla osób z zaburzeniami psychicznymi” – edycja 2017</a:t>
            </a:r>
            <a:endParaRPr lang="pl-PL" sz="14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_03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8596" y="1000108"/>
            <a:ext cx="8382058" cy="471490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51720" y="2780928"/>
            <a:ext cx="4946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Dziękujemy za uwagę</a:t>
            </a:r>
            <a:endParaRPr lang="pl-PL" sz="4000" dirty="0"/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214415" y="1071547"/>
            <a:ext cx="3855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trening kulinarny</a:t>
            </a:r>
          </a:p>
        </p:txBody>
      </p:sp>
      <p:pic>
        <p:nvPicPr>
          <p:cNvPr id="8" name="Obraz 7" descr="DSC_0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9" y="1714489"/>
            <a:ext cx="2922863" cy="439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564904"/>
            <a:ext cx="3531592" cy="2348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57224" y="1071546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2" y="357166"/>
            <a:ext cx="83359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trening  w zakresie </a:t>
            </a: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wyglądu zewnętrznego i higieny osobistej</a:t>
            </a:r>
            <a:endParaRPr lang="pl-PL" sz="3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628800"/>
            <a:ext cx="2576885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556792"/>
            <a:ext cx="4752528" cy="267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4243155"/>
            <a:ext cx="3931929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PROGRAM AKTYWIZACJI SPOŁECZNO-ZAWODOWEJ BEZROBOTNYCH W GMINIE KRUSZWICA</a:t>
            </a:r>
            <a:endParaRPr lang="pl-PL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55486978"/>
              </p:ext>
            </p:extLst>
          </p:nvPr>
        </p:nvGraphicFramePr>
        <p:xfrm>
          <a:off x="-156175" y="-121332"/>
          <a:ext cx="9300175" cy="6979332"/>
        </p:xfrm>
        <a:graphic>
          <a:graphicData uri="http://schemas.openxmlformats.org/presentationml/2006/ole">
            <p:oleObj spid="_x0000_s1038" name="Slajd" r:id="rId3" imgW="4149229" imgH="3111565" progId="PowerPoint.Slide.12">
              <p:embed/>
            </p:oleObj>
          </a:graphicData>
        </a:graphic>
      </p:graphicFrame>
      <p:sp>
        <p:nvSpPr>
          <p:cNvPr id="6" name="Prostokąt 5"/>
          <p:cNvSpPr/>
          <p:nvPr/>
        </p:nvSpPr>
        <p:spPr>
          <a:xfrm>
            <a:off x="928662" y="500042"/>
            <a:ext cx="67056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lumMod val="65000"/>
                      <a:lumOff val="35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trening gospodarowania </a:t>
            </a: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lumMod val="65000"/>
                      <a:lumOff val="35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własnymi środkami finansowymi </a:t>
            </a:r>
            <a:endParaRPr lang="pl-PL" sz="3200" dirty="0">
              <a:solidFill>
                <a:schemeClr val="bg1">
                  <a:lumMod val="65000"/>
                  <a:lumOff val="35000"/>
                </a:schemeClr>
              </a:solidFill>
              <a:effectLst>
                <a:glow rad="101600">
                  <a:schemeClr val="bg1">
                    <a:lumMod val="65000"/>
                    <a:lumOff val="35000"/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43050"/>
            <a:ext cx="4443139" cy="249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7957" y="3071810"/>
            <a:ext cx="4956043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_020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0100" y="1000107"/>
            <a:ext cx="7072362" cy="5364713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28663" y="1142985"/>
            <a:ext cx="742955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 smtClean="0"/>
              <a:t> 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857356" y="428604"/>
            <a:ext cx="5363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trening umiejętności </a:t>
            </a: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spędzania czasu wolnego 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039" y="1571611"/>
            <a:ext cx="3899925" cy="270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737" y="4077072"/>
            <a:ext cx="3926810" cy="261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6580" y="4077072"/>
            <a:ext cx="3456384" cy="229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DSC_49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1928802"/>
            <a:ext cx="343816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14282" y="428604"/>
            <a:ext cx="49311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trening w załatwianiu </a:t>
            </a: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spraw urzędowych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276872"/>
            <a:ext cx="4116890" cy="2315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268760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2017</TotalTime>
  <Words>697</Words>
  <Application>Microsoft Office PowerPoint</Application>
  <PresentationFormat>Pokaz na ekranie (4:3)</PresentationFormat>
  <Paragraphs>145</Paragraphs>
  <Slides>36</Slides>
  <Notes>3</Notes>
  <HiddenSlides>0</HiddenSlides>
  <MMClips>7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8" baseType="lpstr">
      <vt:lpstr>Papier</vt:lpstr>
      <vt:lpstr>Slajd</vt:lpstr>
      <vt:lpstr>Środowiskowy Dom Samopomocy w Kruszwicy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LENOVO USER</dc:creator>
  <cp:lastModifiedBy>SDS</cp:lastModifiedBy>
  <cp:revision>200</cp:revision>
  <dcterms:created xsi:type="dcterms:W3CDTF">2009-05-06T18:28:03Z</dcterms:created>
  <dcterms:modified xsi:type="dcterms:W3CDTF">2017-06-19T16:14:49Z</dcterms:modified>
</cp:coreProperties>
</file>